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5"/>
  </p:sldMasterIdLst>
  <p:notesMasterIdLst>
    <p:notesMasterId r:id="rId29"/>
  </p:notesMasterIdLst>
  <p:sldIdLst>
    <p:sldId id="372" r:id="rId6"/>
    <p:sldId id="374" r:id="rId7"/>
    <p:sldId id="347" r:id="rId8"/>
    <p:sldId id="378" r:id="rId9"/>
    <p:sldId id="404" r:id="rId10"/>
    <p:sldId id="311" r:id="rId11"/>
    <p:sldId id="379" r:id="rId12"/>
    <p:sldId id="364" r:id="rId13"/>
    <p:sldId id="365" r:id="rId14"/>
    <p:sldId id="332" r:id="rId15"/>
    <p:sldId id="405" r:id="rId16"/>
    <p:sldId id="406" r:id="rId17"/>
    <p:sldId id="317" r:id="rId18"/>
    <p:sldId id="340" r:id="rId19"/>
    <p:sldId id="400" r:id="rId20"/>
    <p:sldId id="367" r:id="rId21"/>
    <p:sldId id="368" r:id="rId22"/>
    <p:sldId id="402" r:id="rId23"/>
    <p:sldId id="401" r:id="rId24"/>
    <p:sldId id="344" r:id="rId25"/>
    <p:sldId id="345" r:id="rId26"/>
    <p:sldId id="398" r:id="rId27"/>
    <p:sldId id="39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3" autoAdjust="0"/>
    <p:restoredTop sz="94434" autoAdjust="0"/>
  </p:normalViewPr>
  <p:slideViewPr>
    <p:cSldViewPr>
      <p:cViewPr varScale="1">
        <p:scale>
          <a:sx n="74" d="100"/>
          <a:sy n="74" d="100"/>
        </p:scale>
        <p:origin x="13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68477-5B55-474C-9FA4-BEBC814B50F0}" type="datetimeFigureOut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085D3-7D92-49CD-B2D5-6C8BE1ACCA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532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085D3-7D92-49CD-B2D5-6C8BE1ACCA1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174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380EC-476F-44EB-9295-D893609BE484}" type="datetime1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544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3837-FDE1-46DD-B11B-AD80DD11383E}" type="datetime1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969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92DA-9662-436F-947F-F9C864A12978}" type="datetime1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67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87B0-9A69-4598-BE4C-44DE52E6333F}" type="datetime1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04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0B48-CE82-4EE4-841B-FAF761054219}" type="datetime1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87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F3DE6-21CF-4615-8E51-14BFCDFFB46E}" type="datetime1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274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3B3D-B95D-452C-BB19-92147450D399}" type="datetime1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555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988D-DE96-42F9-A488-8A0EE8DDC2D3}" type="datetime1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0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8193-063C-4222-8DF4-C926B247A636}" type="datetime1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449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290A3-8783-45F2-9777-044E79E78E3F}" type="datetime1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971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6789-EFD7-481A-A24C-8C4870EB4BEC}" type="datetime1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07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69657-9C81-42B6-BDB4-A10CC97CF7A5}" type="datetime1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83786-AFB1-4000-85C0-748288E3A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49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90600"/>
            <a:ext cx="7886700" cy="4343400"/>
          </a:xfrm>
        </p:spPr>
        <p:txBody>
          <a:bodyPr/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آشنایی با روش های کمک به زایمان</a:t>
            </a:r>
            <a:br>
              <a:rPr lang="fa-IR" sz="4400" dirty="0" smtClean="0">
                <a:cs typeface="B Yagut" panose="00000400000000000000" pitchFamily="2" charset="-78"/>
              </a:rPr>
            </a:br>
            <a:r>
              <a:rPr lang="fa-IR" sz="4400" dirty="0" smtClean="0">
                <a:cs typeface="B Yagut" panose="00000400000000000000" pitchFamily="2" charset="-78"/>
              </a:rPr>
              <a:t/>
            </a:r>
            <a:br>
              <a:rPr lang="fa-IR" sz="4400" dirty="0" smtClean="0">
                <a:cs typeface="B Yagut" panose="00000400000000000000" pitchFamily="2" charset="-78"/>
              </a:rPr>
            </a:br>
            <a:r>
              <a:rPr lang="en-US" sz="4400" dirty="0" smtClean="0">
                <a:cs typeface="B Yagut" panose="00000400000000000000" pitchFamily="2" charset="-78"/>
              </a:rPr>
              <a:t/>
            </a:r>
            <a:br>
              <a:rPr lang="en-US" sz="4400" dirty="0" smtClean="0">
                <a:cs typeface="B Yagut" panose="00000400000000000000" pitchFamily="2" charset="-78"/>
              </a:rPr>
            </a:br>
            <a:r>
              <a:rPr lang="fa-IR" sz="3200" dirty="0" smtClean="0">
                <a:cs typeface="B Yagut" panose="00000400000000000000" pitchFamily="2" charset="-78"/>
              </a:rPr>
              <a:t>قسمت سوم : مرحله دوم زایمان</a:t>
            </a:r>
            <a:endParaRPr lang="fa-IR" sz="3200" dirty="0">
              <a:cs typeface="B Yagut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400800"/>
            <a:ext cx="30649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 smtClean="0"/>
              <a:t>1</a:t>
            </a:r>
            <a:endParaRPr lang="fa-I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75176"/>
      </p:ext>
    </p:extLst>
  </p:cSld>
  <p:clrMapOvr>
    <a:masterClrMapping/>
  </p:clrMapOvr>
  <p:transition spd="slow" advTm="102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95400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کمک به خروج سر جنین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296" y="1295401"/>
            <a:ext cx="9040504" cy="61039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 قراردادن یک دست برروی قسمت ناحیه پایینی پرینه و کشیدن به سمت عقب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 وارد کردن فشار رو به بالا به طرف چانه جنین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 گذاشتن دست دیگر در قسمت بالای پرینه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 حمایت سر جنین جهت خروج ملایم سر، بدون پارگی پرینه</a:t>
            </a:r>
            <a:endParaRPr lang="fa-I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75"/>
          <a:stretch/>
        </p:blipFill>
        <p:spPr>
          <a:xfrm>
            <a:off x="0" y="3243618"/>
            <a:ext cx="4267200" cy="3614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036" y="3269376"/>
            <a:ext cx="4130722" cy="361438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6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05"/>
    </mc:Choice>
    <mc:Fallback xmlns="">
      <p:transition spd="slow" advTm="61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24001"/>
          </a:xfrm>
        </p:spPr>
        <p:txBody>
          <a:bodyPr/>
          <a:lstStyle/>
          <a:p>
            <a:pPr algn="ctr"/>
            <a:r>
              <a:rPr lang="fa-IR" sz="3600" dirty="0">
                <a:cs typeface="B Yagut" panose="00000400000000000000" pitchFamily="2" charset="-78"/>
              </a:rPr>
              <a:t>پوآر ترشحات دهان و بینی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5624"/>
            <a:ext cx="8686800" cy="489585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a-IR" sz="2500" dirty="0">
                <a:cs typeface="B Yagut" panose="00000400000000000000" pitchFamily="2" charset="-78"/>
              </a:rPr>
              <a:t>به طور طبیعی سر جنین پس از خروج، به سمت راست یا چپ به دنبال چرخشی که از ابتدا در داخل لگن مادر داشته است، چرخش پیدا می‌کند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بنابراین بلافاصله پس از خروج سر و تا زمان چرخش خود به خودی، ترشحات دهان و بینی نوزاد با پوار باید تمیز شود. </a:t>
            </a:r>
            <a:endParaRPr lang="en-US" sz="2500" dirty="0">
              <a:cs typeface="B Yagut" panose="00000400000000000000" pitchFamily="2" charset="-78"/>
            </a:endParaRP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810000"/>
            <a:ext cx="4876800" cy="304641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0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73"/>
    </mc:Choice>
    <mc:Fallback xmlns="">
      <p:transition spd="slow" advTm="45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143000"/>
          </a:xfrm>
        </p:spPr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کنترل بند ناف دور گردن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51212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a-IR" sz="2500" dirty="0">
                <a:cs typeface="B Yagut" panose="00000400000000000000" pitchFamily="2" charset="-78"/>
              </a:rPr>
              <a:t>چنانچه هنگام خروج سر جنین، بند ناف به دور گردن پیچیده شده است، ابتدا باید به آرامی بند ناف را از روی سر لغزانده تا از روی سر بگذرد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اگر این کار به آسانی انجام نمی‌شود، دو نقطه از بند ناف را باید با دو پنس گرفته و بین این دو نقطه را با قیچی قطع کرد تا بند ناف آزاد گردد.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505200"/>
            <a:ext cx="5029200" cy="32162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29"/>
    </mc:Choice>
    <mc:Fallback xmlns="">
      <p:transition spd="slow" advTm="50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19200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itchFamily="2" charset="-78"/>
              </a:rPr>
              <a:t>مانور جهت خروج شانه های جنین </a:t>
            </a:r>
            <a:endParaRPr lang="en-US" sz="4400" dirty="0">
              <a:cs typeface="B Yagut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905000"/>
            <a:ext cx="8839200" cy="4724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با قرار دادن دست‌ها در دو طرف سرو گردن و کشش ملایم به سمت پایین، شانه قدامی خارج می‌شود و بلافاصله با بالا آوردن مختصر سر و گردن، شانه خلفی آزاد و خارج می‌شود.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marL="0" indent="0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endParaRPr lang="en-US" sz="2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81400"/>
            <a:ext cx="6324600" cy="333455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55"/>
    </mc:Choice>
    <mc:Fallback xmlns="">
      <p:transition spd="slow" advTm="62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8362950" cy="990601"/>
          </a:xfrm>
        </p:spPr>
        <p:txBody>
          <a:bodyPr>
            <a:normAutofit/>
          </a:bodyPr>
          <a:lstStyle/>
          <a:p>
            <a:pPr algn="ctr"/>
            <a:r>
              <a:rPr lang="fa-IR" sz="4000" dirty="0" smtClean="0">
                <a:cs typeface="B Yagut" pitchFamily="2" charset="-78"/>
              </a:rPr>
              <a:t>مانور جهت عدم خروج شانه های جنین 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27432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fa-IR" sz="3200" dirty="0" smtClean="0">
                <a:cs typeface="B Yagut" pitchFamily="2" charset="-78"/>
              </a:rPr>
              <a:t> </a:t>
            </a:r>
            <a:r>
              <a:rPr lang="fa-IR" sz="2700" dirty="0" smtClean="0">
                <a:cs typeface="B Yagut" pitchFamily="2" charset="-78"/>
              </a:rPr>
              <a:t>تعریف : عدم خارج شدن شانه ها پس از گذشت 60 ثانیه از خروج سر نوزاد</a:t>
            </a:r>
          </a:p>
          <a:p>
            <a:pPr>
              <a:buFont typeface="Wingdings" pitchFamily="2" charset="2"/>
              <a:buChar char="Ø"/>
            </a:pPr>
            <a:endParaRPr lang="fa-IR" sz="27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 خم کردن پاهای مادر بر روی شکم </a:t>
            </a:r>
          </a:p>
          <a:p>
            <a:pPr>
              <a:buFont typeface="Wingdings" pitchFamily="2" charset="2"/>
              <a:buChar char="Ø"/>
            </a:pPr>
            <a:endParaRPr lang="fa-IR" sz="27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 وارد کردن فشار متوسطی روی پرینه توسط همراه ، همزمان با پایین کشیدن سر</a:t>
            </a:r>
          </a:p>
          <a:p>
            <a:pPr>
              <a:buFont typeface="Wingdings" pitchFamily="2" charset="2"/>
              <a:buChar char="Ø"/>
            </a:pPr>
            <a:endParaRPr lang="fa-IR" sz="27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 پرهیز از دستکاری بیشتر ، در صورت عدم خروج شانه ها </a:t>
            </a:r>
            <a:endParaRPr lang="en-US" sz="2700" dirty="0">
              <a:cs typeface="B Yagut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0"/>
            <a:ext cx="4800600" cy="2667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17"/>
    </mc:Choice>
    <mc:Fallback xmlns="">
      <p:transition spd="slow" advTm="12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690689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بریدن و کلمپ زدن بند ناف 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652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یک دقیقه پس از خروج کامل نوزاد، بند ناف را کلامپ و قطع کنید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500" dirty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پس </a:t>
            </a:r>
            <a:r>
              <a:rPr lang="fa-IR" sz="2500" dirty="0">
                <a:cs typeface="B Yagut" panose="00000400000000000000" pitchFamily="2" charset="-78"/>
              </a:rPr>
              <a:t>از خروج کامل بدن، بند </a:t>
            </a:r>
            <a:r>
              <a:rPr lang="fa-IR" sz="2500" dirty="0" smtClean="0">
                <a:cs typeface="B Yagut" panose="00000400000000000000" pitchFamily="2" charset="-78"/>
              </a:rPr>
              <a:t>ناف </a:t>
            </a:r>
            <a:r>
              <a:rPr lang="fa-IR" sz="2500" dirty="0">
                <a:cs typeface="B Yagut" panose="00000400000000000000" pitchFamily="2" charset="-78"/>
              </a:rPr>
              <a:t>را به فاصله 2 تا 3 سانتی‌متر از سطح شکم کلامپ کرده و بند ناف بریده شده باید از نظر نشت خون کنترل شود و در صورتی که خون نشت می‌کند کلامپ دیگری زده شود و نوزاد روی شکم مادر قرار داده می‌شود.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8600"/>
            <a:ext cx="47244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858" y="4038600"/>
            <a:ext cx="4159742" cy="28194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3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53"/>
    </mc:Choice>
    <mc:Fallback xmlns="">
      <p:transition spd="slow" advTm="112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66801"/>
          </a:xfrm>
        </p:spPr>
        <p:txBody>
          <a:bodyPr>
            <a:normAutofit/>
          </a:bodyPr>
          <a:lstStyle/>
          <a:p>
            <a:pPr algn="ctr"/>
            <a:r>
              <a:rPr lang="fa-IR" sz="4400" dirty="0">
                <a:cs typeface="B Yagut" pitchFamily="2" charset="-78"/>
              </a:rPr>
              <a:t>نکات مورد توجه در مرحله دوم زایمان</a:t>
            </a:r>
            <a:endParaRPr lang="fa-IR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8763000" cy="4343400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مدت طبیعی برای انجام مرحله دوم زایمان 20 دقیقه در نظر گرفته شود؛</a:t>
            </a:r>
            <a:endParaRPr lang="en-US" sz="2500" dirty="0" smtClean="0">
              <a:cs typeface="B Yagut" pitchFamily="2" charset="-78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500" dirty="0" smtClean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مادر همچنان در وضعیت خوابیده به پشت بصورت نیمه نشسته قرار گیرد؛</a:t>
            </a:r>
            <a:endParaRPr lang="en-US" sz="2500" dirty="0" smtClean="0">
              <a:cs typeface="B Yagut" pitchFamily="2" charset="-78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500" dirty="0" smtClean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به علائم پیشرفت زایمان و خطر توجه شود؛</a:t>
            </a:r>
            <a:endParaRPr lang="en-US" sz="2500" dirty="0" smtClean="0">
              <a:cs typeface="B Yagut" pitchFamily="2" charset="-78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500" dirty="0" smtClean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صدای قلب جنین هر 15 دقیقه شنیده می‌شود؛</a:t>
            </a:r>
            <a:endParaRPr lang="en-US" sz="2500" dirty="0" smtClean="0">
              <a:cs typeface="B Yagut" pitchFamily="2" charset="-78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500" dirty="0" smtClean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فشار خون و نبض مادر هر 15 دقیقه کنترل می‌شود؛</a:t>
            </a:r>
            <a:endParaRPr lang="en-US" sz="2500" dirty="0" smtClean="0">
              <a:cs typeface="B Yagut" pitchFamily="2" charset="-78"/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fa-IR" sz="2800" dirty="0" smtClean="0">
              <a:cs typeface="B Yagut" panose="00000400000000000000" pitchFamily="2" charset="-78"/>
            </a:endParaRPr>
          </a:p>
          <a:p>
            <a:pPr marL="0" lvl="0" indent="0">
              <a:buNone/>
            </a:pPr>
            <a:r>
              <a:rPr lang="fa-IR" sz="2800" dirty="0" smtClean="0">
                <a:cs typeface="B Yagut" panose="00000400000000000000" pitchFamily="2" charset="-78"/>
              </a:rPr>
              <a:t>  </a:t>
            </a:r>
            <a:endParaRPr lang="fa-IR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2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39"/>
    </mc:Choice>
    <mc:Fallback xmlns="">
      <p:transition spd="slow" advTm="88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828800"/>
          </a:xfrm>
        </p:spPr>
        <p:txBody>
          <a:bodyPr>
            <a:normAutofit/>
          </a:bodyPr>
          <a:lstStyle/>
          <a:p>
            <a:pPr algn="ctr"/>
            <a:r>
              <a:rPr lang="fa-IR" sz="4400" dirty="0">
                <a:cs typeface="B Yagut" pitchFamily="2" charset="-78"/>
              </a:rPr>
              <a:t>نکات مورد توجه در مرحله دوم زایمان</a:t>
            </a:r>
            <a:endParaRPr lang="fa-IR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438400"/>
            <a:ext cx="8839200" cy="4114800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fa-IR" sz="2700" dirty="0">
                <a:cs typeface="B Yagut" panose="00000400000000000000" pitchFamily="2" charset="-78"/>
              </a:rPr>
              <a:t>در صورت خروج مدفوع از مقعد، با یک قطعه گاز تمیز و با دقت ناحیه مقعد تمیز شود، طوری که ناحیه تناسلی آلوده نگردد</a:t>
            </a:r>
            <a:r>
              <a:rPr lang="fa-IR" sz="2700" dirty="0" smtClean="0">
                <a:cs typeface="B Yagut" panose="00000400000000000000" pitchFamily="2" charset="-78"/>
              </a:rPr>
              <a:t>.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fa-IR" sz="2700" dirty="0" smtClean="0">
              <a:cs typeface="B Yagut" panose="00000400000000000000" pitchFamily="2" charset="-78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fa-IR" sz="2700" dirty="0" smtClean="0">
                <a:cs typeface="B Yagut" panose="00000400000000000000" pitchFamily="2" charset="-78"/>
              </a:rPr>
              <a:t> </a:t>
            </a:r>
            <a:r>
              <a:rPr lang="fa-IR" sz="2700" dirty="0">
                <a:cs typeface="B Yagut" panose="00000400000000000000" pitchFamily="2" charset="-78"/>
              </a:rPr>
              <a:t>در صورت نیاز، شان و دستکش تعویض شود</a:t>
            </a:r>
            <a:r>
              <a:rPr lang="fa-IR" sz="2700" dirty="0" smtClean="0">
                <a:cs typeface="B Yagut" panose="00000400000000000000" pitchFamily="2" charset="-78"/>
              </a:rPr>
              <a:t>؛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fa-IR" sz="2700" dirty="0" smtClean="0">
              <a:cs typeface="B Yagut" panose="00000400000000000000" pitchFamily="2" charset="-78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fa-IR" sz="2700" dirty="0" smtClean="0">
                <a:cs typeface="B Yagut" panose="00000400000000000000" pitchFamily="2" charset="-78"/>
              </a:rPr>
              <a:t> هرگز </a:t>
            </a:r>
            <a:r>
              <a:rPr lang="fa-IR" sz="2700" dirty="0">
                <a:cs typeface="B Yagut" panose="00000400000000000000" pitchFamily="2" charset="-78"/>
              </a:rPr>
              <a:t>نباید برای سرعت بخشیدن به زایمان، روی شکم مادر فشار وارد کرد. این عمل موجب پارگی رحم و حتی مرگ مادر و جنین می‌شود</a:t>
            </a:r>
            <a:r>
              <a:rPr lang="fa-IR" sz="2700" dirty="0" smtClean="0">
                <a:cs typeface="B Yagut" panose="00000400000000000000" pitchFamily="2" charset="-78"/>
              </a:rPr>
              <a:t>؛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fa-IR" sz="2700" dirty="0" smtClean="0">
              <a:cs typeface="B Yagut" panose="00000400000000000000" pitchFamily="2" charset="-78"/>
            </a:endParaRPr>
          </a:p>
          <a:p>
            <a:pPr marL="0" lvl="0" indent="0"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 </a:t>
            </a:r>
            <a:endParaRPr lang="fa-IR" sz="27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8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03"/>
    </mc:Choice>
    <mc:Fallback xmlns="">
      <p:transition spd="slow" advTm="48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62950" cy="1325563"/>
          </a:xfrm>
        </p:spPr>
        <p:txBody>
          <a:bodyPr>
            <a:normAutofit/>
          </a:bodyPr>
          <a:lstStyle/>
          <a:p>
            <a:pPr algn="ctr"/>
            <a:r>
              <a:rPr lang="fa-IR" sz="4000" dirty="0" smtClean="0">
                <a:cs typeface="B Yagut" pitchFamily="2" charset="-78"/>
              </a:rPr>
              <a:t>ادامه نکات </a:t>
            </a:r>
            <a:r>
              <a:rPr lang="fa-IR" sz="4000" dirty="0">
                <a:cs typeface="B Yagut" pitchFamily="2" charset="-78"/>
              </a:rPr>
              <a:t>مورد توجه در مرحله دوم زایمان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90799"/>
            <a:ext cx="8763000" cy="3586163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در </a:t>
            </a:r>
            <a:r>
              <a:rPr lang="fa-IR" sz="2800" dirty="0">
                <a:cs typeface="B Yagut" panose="00000400000000000000" pitchFamily="2" charset="-78"/>
              </a:rPr>
              <a:t>صورت وجود پارگی در کانال زایمانی و خونریزی، پیش از ارجاع مادر، پد یا گاز استریل روی پارگی گذاشته و پاها به هم نزدیک شود؛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fa-IR" sz="2800" dirty="0">
              <a:cs typeface="B Yagut" panose="00000400000000000000" pitchFamily="2" charset="-78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نباید </a:t>
            </a:r>
            <a:r>
              <a:rPr lang="fa-IR" sz="2800" dirty="0">
                <a:cs typeface="B Yagut" panose="00000400000000000000" pitchFamily="2" charset="-78"/>
              </a:rPr>
              <a:t>زمانی که سر جنین در کانال زایمانی قرار دارد، آن را با زور به سمت جلو و یا عقب کشید.</a:t>
            </a:r>
            <a:endParaRPr lang="en-US" sz="2800" dirty="0">
              <a:cs typeface="B Yagut" panose="00000400000000000000" pitchFamily="2" charset="-78"/>
            </a:endParaRPr>
          </a:p>
          <a:p>
            <a:endParaRPr lang="fa-IR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6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16"/>
    </mc:Choice>
    <mc:Fallback xmlns="">
      <p:transition spd="slow" advTm="48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30274"/>
          </a:xfrm>
        </p:spPr>
        <p:txBody>
          <a:bodyPr>
            <a:normAutofit/>
          </a:bodyPr>
          <a:lstStyle/>
          <a:p>
            <a:r>
              <a:rPr lang="fa-IR" sz="4000" dirty="0">
                <a:cs typeface="B Yagut" panose="00000400000000000000" pitchFamily="2" charset="-78"/>
              </a:rPr>
              <a:t>چارت مراقبت از مادر در مرحله دوم زایمان</a:t>
            </a:r>
            <a:endParaRPr lang="fa-IR" sz="4000" dirty="0"/>
          </a:p>
        </p:txBody>
      </p:sp>
      <p:pic>
        <p:nvPicPr>
          <p:cNvPr id="1026" name="Picture 1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1" t="486" r="36069" b="8439"/>
          <a:stretch/>
        </p:blipFill>
        <p:spPr bwMode="auto">
          <a:xfrm rot="16200000">
            <a:off x="2636046" y="-716756"/>
            <a:ext cx="3948112" cy="876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0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164"/>
    </mc:Choice>
    <mc:Fallback xmlns="">
      <p:transition spd="slow" advTm="145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43001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/>
              <a:t>مشخصات سند</a:t>
            </a:r>
            <a:endParaRPr lang="fa-IR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4362450" cy="541019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a-IR" sz="2800" b="1" dirty="0" smtClean="0">
                <a:cs typeface="B Yagut" panose="00000400000000000000" pitchFamily="2" charset="-78"/>
              </a:rPr>
              <a:t>مشخصات مدرس</a:t>
            </a:r>
          </a:p>
          <a:p>
            <a:pPr marL="0" indent="0" algn="ctr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ctr">
              <a:buNone/>
            </a:pPr>
            <a:endParaRPr lang="fa-IR" sz="3200" dirty="0">
              <a:cs typeface="B Yagut" panose="00000400000000000000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1800" dirty="0" smtClean="0">
                <a:cs typeface="B Yagut" pitchFamily="2" charset="-78"/>
              </a:rPr>
              <a:t> تصویر پرسنلی مدرس : </a:t>
            </a:r>
          </a:p>
          <a:p>
            <a:pPr>
              <a:buFont typeface="Wingdings" pitchFamily="2" charset="2"/>
              <a:buChar char="q"/>
            </a:pPr>
            <a:endParaRPr lang="fa-IR" sz="1800" dirty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1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1800" dirty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1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1800" dirty="0" smtClean="0">
                <a:cs typeface="B Yagut" pitchFamily="2" charset="-78"/>
              </a:rPr>
              <a:t> </a:t>
            </a:r>
            <a:r>
              <a:rPr lang="fa-IR" sz="1900" dirty="0" smtClean="0">
                <a:cs typeface="B Yagut" pitchFamily="2" charset="-78"/>
              </a:rPr>
              <a:t>نام ونام خانوادگی مدرس </a:t>
            </a:r>
            <a:r>
              <a:rPr lang="fa-IR" sz="1800" dirty="0" smtClean="0">
                <a:cs typeface="B Yagut" pitchFamily="2" charset="-78"/>
              </a:rPr>
              <a:t>: مریم اسحاق نیا </a:t>
            </a:r>
          </a:p>
          <a:p>
            <a:pPr>
              <a:buFont typeface="Wingdings" pitchFamily="2" charset="2"/>
              <a:buChar char="q"/>
            </a:pPr>
            <a:endParaRPr lang="fa-IR" sz="1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1900" dirty="0" smtClean="0">
                <a:cs typeface="B Yagut" pitchFamily="2" charset="-78"/>
              </a:rPr>
              <a:t> مدرک تحصیلی </a:t>
            </a:r>
            <a:r>
              <a:rPr lang="fa-IR" sz="1800" dirty="0" smtClean="0">
                <a:cs typeface="B Yagut" pitchFamily="2" charset="-78"/>
              </a:rPr>
              <a:t>: کارشناسی مامایی </a:t>
            </a:r>
          </a:p>
          <a:p>
            <a:pPr>
              <a:buFont typeface="Wingdings" pitchFamily="2" charset="2"/>
              <a:buChar char="q"/>
            </a:pPr>
            <a:endParaRPr lang="fa-IR" sz="19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1900" dirty="0" smtClean="0">
                <a:cs typeface="B Yagut" pitchFamily="2" charset="-78"/>
              </a:rPr>
              <a:t> موقعیت اشتغال سازمانی مدرس </a:t>
            </a:r>
            <a:r>
              <a:rPr lang="fa-IR" sz="1800" dirty="0" smtClean="0">
                <a:cs typeface="B Yagut" pitchFamily="2" charset="-78"/>
              </a:rPr>
              <a:t>: </a:t>
            </a:r>
            <a:r>
              <a:rPr lang="fa-IR" sz="1600" dirty="0" smtClean="0">
                <a:cs typeface="B Yagut" pitchFamily="2" charset="-78"/>
              </a:rPr>
              <a:t>مربی مرکز آموزش </a:t>
            </a:r>
            <a:endParaRPr lang="en-US" sz="1600" dirty="0" smtClean="0">
              <a:cs typeface="B Yagut" pitchFamily="2" charset="-78"/>
            </a:endParaRPr>
          </a:p>
          <a:p>
            <a:pPr>
              <a:buNone/>
            </a:pPr>
            <a:r>
              <a:rPr lang="en-US" sz="1600" dirty="0" smtClean="0">
                <a:cs typeface="B Yagut" pitchFamily="2" charset="-78"/>
              </a:rPr>
              <a:t>     </a:t>
            </a:r>
            <a:r>
              <a:rPr lang="fa-IR" sz="1600" dirty="0" smtClean="0">
                <a:cs typeface="B Yagut" pitchFamily="2" charset="-78"/>
              </a:rPr>
              <a:t>بهورزی شهرستان تایباد</a:t>
            </a:r>
          </a:p>
          <a:p>
            <a:pPr>
              <a:buFont typeface="Wingdings" pitchFamily="2" charset="2"/>
              <a:buChar char="q"/>
            </a:pPr>
            <a:endParaRPr lang="fa-IR" sz="1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1800" dirty="0" smtClean="0">
                <a:cs typeface="B Yagut" pitchFamily="2" charset="-78"/>
              </a:rPr>
              <a:t> دانشگاه علوم پزشکی و خدمات بهداشتی درمانی مشهد</a:t>
            </a:r>
            <a:endParaRPr lang="fa-IR" sz="1800" dirty="0">
              <a:cs typeface="B Yagut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371600"/>
            <a:ext cx="4495800" cy="525779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a-IR" sz="2800" b="1" dirty="0" smtClean="0">
                <a:cs typeface="B Yagut" panose="00000400000000000000" pitchFamily="2" charset="-78"/>
              </a:rPr>
              <a:t>مشخصات بسته آموزشی </a:t>
            </a:r>
          </a:p>
          <a:p>
            <a:pPr marL="0" indent="0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2000" dirty="0" smtClean="0">
                <a:cs typeface="B Yagut" pitchFamily="2" charset="-78"/>
              </a:rPr>
              <a:t> حیطه درس : </a:t>
            </a:r>
            <a:r>
              <a:rPr lang="fa-IR" sz="1700" dirty="0" smtClean="0">
                <a:cs typeface="B Yagut" pitchFamily="2" charset="-78"/>
              </a:rPr>
              <a:t>مراقبت های ادغام یافته سلامت مادران</a:t>
            </a:r>
          </a:p>
          <a:p>
            <a:pPr>
              <a:buFont typeface="Wingdings" pitchFamily="2" charset="2"/>
              <a:buChar char="q"/>
            </a:pPr>
            <a:endParaRPr lang="fa-IR" sz="20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20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2000" dirty="0" smtClean="0">
                <a:cs typeface="B Yagut" pitchFamily="2" charset="-78"/>
              </a:rPr>
              <a:t> تاریخ آخرین بازنگری : تیر </a:t>
            </a:r>
            <a:r>
              <a:rPr lang="fa-IR" sz="1800" dirty="0" smtClean="0">
                <a:cs typeface="B Yagut" pitchFamily="2" charset="-78"/>
              </a:rPr>
              <a:t>1399</a:t>
            </a:r>
          </a:p>
          <a:p>
            <a:pPr>
              <a:buFont typeface="Wingdings" pitchFamily="2" charset="2"/>
              <a:buChar char="q"/>
            </a:pPr>
            <a:endParaRPr lang="fa-IR" sz="20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20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2000" dirty="0" smtClean="0">
                <a:cs typeface="B Yagut" pitchFamily="2" charset="-78"/>
              </a:rPr>
              <a:t> نوبت تهیه : 2</a:t>
            </a:r>
          </a:p>
          <a:p>
            <a:pPr>
              <a:buFont typeface="Wingdings" pitchFamily="2" charset="2"/>
              <a:buChar char="q"/>
            </a:pPr>
            <a:endParaRPr lang="fa-IR" sz="20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20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r>
              <a:rPr lang="fa-IR" sz="2000" dirty="0" smtClean="0">
                <a:cs typeface="B Yagut" pitchFamily="2" charset="-78"/>
              </a:rPr>
              <a:t> نام فایل : </a:t>
            </a:r>
            <a:r>
              <a:rPr lang="en-US" sz="2000" dirty="0" smtClean="0">
                <a:cs typeface="B Yagut" pitchFamily="2" charset="-78"/>
              </a:rPr>
              <a:t>MC - </a:t>
            </a:r>
            <a:r>
              <a:rPr lang="en-US" sz="2000" dirty="0" err="1" smtClean="0">
                <a:cs typeface="B Yagut" pitchFamily="2" charset="-78"/>
              </a:rPr>
              <a:t>Ashenayi</a:t>
            </a:r>
            <a:r>
              <a:rPr lang="en-US" sz="2000" dirty="0" smtClean="0">
                <a:cs typeface="B Yagut" pitchFamily="2" charset="-78"/>
              </a:rPr>
              <a:t> – </a:t>
            </a:r>
            <a:r>
              <a:rPr lang="en-US" sz="2000" dirty="0" err="1" smtClean="0">
                <a:cs typeface="B Yagut" pitchFamily="2" charset="-78"/>
              </a:rPr>
              <a:t>ba</a:t>
            </a:r>
            <a:r>
              <a:rPr lang="en-US" sz="2000" dirty="0" smtClean="0">
                <a:cs typeface="B Yagut" pitchFamily="2" charset="-78"/>
              </a:rPr>
              <a:t> – </a:t>
            </a:r>
            <a:r>
              <a:rPr lang="en-US" sz="2000" dirty="0" err="1" smtClean="0">
                <a:cs typeface="B Yagut" pitchFamily="2" charset="-78"/>
              </a:rPr>
              <a:t>raveshhaye</a:t>
            </a:r>
            <a:r>
              <a:rPr lang="en-US" sz="2000" dirty="0" smtClean="0">
                <a:cs typeface="B Yagut" pitchFamily="2" charset="-78"/>
              </a:rPr>
              <a:t> –</a:t>
            </a:r>
            <a:r>
              <a:rPr lang="en-US" sz="2000" dirty="0" err="1" smtClean="0">
                <a:cs typeface="B Yagut" pitchFamily="2" charset="-78"/>
              </a:rPr>
              <a:t>komak</a:t>
            </a:r>
            <a:r>
              <a:rPr lang="en-US" sz="2000" dirty="0" smtClean="0">
                <a:cs typeface="B Yagut" pitchFamily="2" charset="-78"/>
              </a:rPr>
              <a:t> -  </a:t>
            </a:r>
            <a:r>
              <a:rPr lang="en-US" sz="2000" dirty="0" err="1" smtClean="0">
                <a:cs typeface="B Yagut" pitchFamily="2" charset="-78"/>
              </a:rPr>
              <a:t>zayeman</a:t>
            </a:r>
            <a:r>
              <a:rPr lang="en-US" sz="2000" dirty="0" smtClean="0">
                <a:cs typeface="B Yagut" pitchFamily="2" charset="-78"/>
              </a:rPr>
              <a:t> – 3 – edit 2                   </a:t>
            </a:r>
            <a:endParaRPr lang="fa-IR" sz="2000" dirty="0">
              <a:cs typeface="B Yagut" pitchFamily="2" charset="-78"/>
            </a:endParaRPr>
          </a:p>
        </p:txBody>
      </p:sp>
      <p:pic>
        <p:nvPicPr>
          <p:cNvPr id="1026" name="Picture 2" descr="I:\ \اسکن مدارک اسحاق نیا\مریم - Cop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2057400"/>
            <a:ext cx="1194816" cy="15727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9600" y="6629399"/>
            <a:ext cx="30649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 smtClean="0"/>
              <a:t>2</a:t>
            </a:r>
            <a:endParaRPr lang="fa-I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87943"/>
      </p:ext>
    </p:extLst>
  </p:cSld>
  <p:clrMapOvr>
    <a:masterClrMapping/>
  </p:clrMapOvr>
  <p:transition spd="slow" advTm="134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86700" cy="1219200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itchFamily="2" charset="-78"/>
              </a:rPr>
              <a:t>خلاصه و نتیجه گیری </a:t>
            </a:r>
            <a:endParaRPr lang="en-US" sz="44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33600"/>
            <a:ext cx="8991600" cy="43434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a-IR" sz="2500" dirty="0" smtClean="0">
                <a:cs typeface="B Yagut" panose="00000400000000000000" pitchFamily="2" charset="-78"/>
              </a:rPr>
              <a:t> مرحله دوم زایمان با </a:t>
            </a:r>
            <a:r>
              <a:rPr lang="fa-IR" sz="2500" dirty="0">
                <a:cs typeface="B Yagut" panose="00000400000000000000" pitchFamily="2" charset="-78"/>
              </a:rPr>
              <a:t>باز شدن کامل دهانه رحم شروع می‌شود و با خروج کامل جنین خاتمه می‌یابد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  <a:r>
              <a:rPr lang="fa-IR" sz="2500" dirty="0">
                <a:cs typeface="B Yagut" panose="00000400000000000000" pitchFamily="2" charset="-78"/>
              </a:rPr>
              <a:t>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a-IR" sz="2500" dirty="0" smtClean="0">
                <a:cs typeface="B Yagut" panose="00000400000000000000" pitchFamily="2" charset="-78"/>
              </a:rPr>
              <a:t> مدت </a:t>
            </a:r>
            <a:r>
              <a:rPr lang="fa-IR" sz="2500" dirty="0">
                <a:cs typeface="B Yagut" panose="00000400000000000000" pitchFamily="2" charset="-78"/>
              </a:rPr>
              <a:t>طبیعی برای انجام مرحله دوم زایمان 20 دقیقه در نظر گرفته می شود؛</a:t>
            </a:r>
            <a:endParaRPr lang="en-US" sz="2500" dirty="0">
              <a:cs typeface="B Yagut" panose="00000400000000000000" pitchFamily="2" charset="-78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مهم‌ترین کار در این مرحله، کمک به خروج سر جنین است.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endParaRPr lang="en-US" sz="2500" dirty="0">
              <a:cs typeface="B Yagut" panose="00000400000000000000" pitchFamily="2" charset="-78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95"/>
    </mc:Choice>
    <mc:Fallback xmlns="">
      <p:transition spd="slow" advTm="48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690689"/>
          </a:xfrm>
        </p:spPr>
        <p:txBody>
          <a:bodyPr/>
          <a:lstStyle/>
          <a:p>
            <a:pPr algn="ctr"/>
            <a:r>
              <a:rPr lang="fa-IR" sz="4400" dirty="0" smtClean="0">
                <a:cs typeface="B Yagut" pitchFamily="2" charset="-78"/>
              </a:rPr>
              <a:t>پرسش و تمرین</a:t>
            </a:r>
            <a:r>
              <a:rPr lang="fa-I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8839200" cy="4191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طرز قرارگیری و همکاری مادر در مرحله دوم زایمان را توضیح دهید 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 آمادگی های لازم برای مرحله دوم زایمان براساس بوکلت چارت را بیان کنید 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 مانورهای زایمانی برای خروج سر جنین را توضیح دهید 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 بعد از خروج سر جنین در مرحله دوم زایمان ، چگونه می توان به خروج شانه های جنین کمک کرد؟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 مدت زمان کلامپ و قطع بند ناف پس از خروج کامل نوزاد چقدر است ؟</a:t>
            </a:r>
            <a:endParaRPr lang="fa-IR" sz="2500" dirty="0">
              <a:cs typeface="B Yagut" pitchFamily="2" charset="-78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fa-IR" sz="2800" dirty="0" smtClean="0">
              <a:cs typeface="B Yagut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a-IR" sz="2800" dirty="0" smtClean="0">
                <a:cs typeface="B Yagut" pitchFamily="2" charset="-78"/>
              </a:rPr>
              <a:t>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fa-IR" sz="2000" dirty="0" smtClean="0">
              <a:cs typeface="B Yagut" pitchFamily="2" charset="-78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32"/>
    </mc:Choice>
    <mc:Fallback xmlns="">
      <p:transition spd="slow" advTm="43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فهرست منابع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14600"/>
            <a:ext cx="8686800" cy="366236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itchFamily="2" charset="-78"/>
              </a:rPr>
              <a:t>واحد آموزش بهورزی / جزوه سلامت مادران / از مجموعه جزوات مراکز آموزش بهورزی دانشگاه علوم پزشکی مشهد / 1395</a:t>
            </a:r>
          </a:p>
          <a:p>
            <a:pPr>
              <a:buFont typeface="Wingdings" panose="05000000000000000000" pitchFamily="2" charset="2"/>
              <a:buChar char="q"/>
            </a:pPr>
            <a:endParaRPr lang="fa-IR" sz="2500" dirty="0" smtClean="0">
              <a:cs typeface="B Yagut" pitchFamily="2" charset="-78"/>
            </a:endParaRPr>
          </a:p>
          <a:p>
            <a:pPr>
              <a:buFont typeface="Wingdings" panose="05000000000000000000" pitchFamily="2" charset="2"/>
              <a:buChar char="q"/>
            </a:pPr>
            <a:endParaRPr lang="fa-IR" sz="2500" dirty="0">
              <a:cs typeface="B Yagut" pitchFamily="2" charset="-78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a-IR" sz="2500" dirty="0">
                <a:cs typeface="B Yagut" pitchFamily="2" charset="-78"/>
              </a:rPr>
              <a:t> دفتر سلامت جمعیت ، خانواده و مدارس، اداره سلامت مادران / کتاب مراقبت های ادغام یافته سلامت مادران ( راهنمای خدمات خارج بیمارستانی ) ویژه دانش آموخته مامایی / وزارت بهداشت ، درمان و آموزش پزشکی / 1395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endParaRPr lang="fa-IR" sz="2500" dirty="0" smtClean="0">
              <a:cs typeface="B Yagut" panose="00000400000000000000" pitchFamily="2" charset="-78"/>
            </a:endParaRPr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 smtClean="0"/>
          </a:p>
          <a:p>
            <a:pPr>
              <a:lnSpc>
                <a:spcPct val="200000"/>
              </a:lnSpc>
            </a:pPr>
            <a:endParaRPr lang="fa-IR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7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4"/>
    </mc:Choice>
    <mc:Fallback xmlns="">
      <p:transition spd="slow" advTm="23514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8915400" cy="1828800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لطفا نظرات و پیشنهادات خود پیرامون این بسته آموزشی را به آدرس زیر ارسال کنید</a:t>
            </a:r>
            <a:endParaRPr lang="en-US" sz="44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962400"/>
            <a:ext cx="7886700" cy="2214562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q"/>
            </a:pPr>
            <a:r>
              <a:rPr lang="fa-IR" sz="3200" dirty="0" smtClean="0">
                <a:cs typeface="B Yagut" panose="00000400000000000000" pitchFamily="2" charset="-78"/>
              </a:rPr>
              <a:t> معاونت بهداشتی دانشگاه علوم پزشکی مشهد </a:t>
            </a:r>
          </a:p>
          <a:p>
            <a:pPr marL="0" indent="0" algn="ctr"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واحد آموزش بهورزی</a:t>
            </a:r>
            <a:endParaRPr lang="en-US" sz="32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12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94"/>
    </mc:Choice>
    <mc:Fallback xmlns="">
      <p:transition spd="slow" advTm="21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066800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itchFamily="2" charset="-78"/>
              </a:rPr>
              <a:t>اهداف آموزشی</a:t>
            </a:r>
            <a:endParaRPr lang="en-US" sz="44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133600"/>
            <a:ext cx="9067800" cy="4724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a-IR" sz="3200" dirty="0" smtClean="0">
                <a:cs typeface="B Yagut" panose="00000400000000000000" pitchFamily="2" charset="-78"/>
              </a:rPr>
              <a:t> پس از </a:t>
            </a:r>
            <a:r>
              <a:rPr lang="fa-IR" sz="3200" dirty="0">
                <a:cs typeface="B Yagut" panose="00000400000000000000" pitchFamily="2" charset="-78"/>
              </a:rPr>
              <a:t>مطالعه این بخش انتظار </a:t>
            </a:r>
            <a:r>
              <a:rPr lang="fa-IR" sz="3200" dirty="0" smtClean="0">
                <a:cs typeface="B Yagut" panose="00000400000000000000" pitchFamily="2" charset="-78"/>
              </a:rPr>
              <a:t>می‌رود فراگیران بتوانند: </a:t>
            </a:r>
          </a:p>
          <a:p>
            <a:pPr marL="0" indent="0">
              <a:buNone/>
            </a:pPr>
            <a:endParaRPr lang="fa-IR" sz="2800" dirty="0" smtClean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en-US" sz="2800" dirty="0">
              <a:cs typeface="B Yagut" panose="00000400000000000000" pitchFamily="2" charset="-78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 آمادگی‌های </a:t>
            </a:r>
            <a:r>
              <a:rPr lang="fa-IR" sz="2500" dirty="0">
                <a:cs typeface="B Yagut" pitchFamily="2" charset="-78"/>
              </a:rPr>
              <a:t>مورد نیاز برای انجام زایمان را </a:t>
            </a:r>
            <a:r>
              <a:rPr lang="fa-IR" sz="2500" dirty="0" smtClean="0">
                <a:cs typeface="B Yagut" pitchFamily="2" charset="-78"/>
              </a:rPr>
              <a:t>در مرحله دوم زایمان توضیح دهند.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en-US" sz="2500" dirty="0">
              <a:cs typeface="B Yagut" pitchFamily="2" charset="-78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 مراقبت‌های معمول زایمان را در مرحله دوم  زایمان انجام دهند.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fa-IR" sz="2700" dirty="0" smtClean="0">
              <a:cs typeface="B Yagut" pitchFamily="2" charset="-78"/>
            </a:endParaRPr>
          </a:p>
          <a:p>
            <a:pPr marL="0" lvl="0" indent="0">
              <a:buNone/>
            </a:pPr>
            <a:r>
              <a:rPr lang="fa-IR" sz="2700" dirty="0" smtClean="0">
                <a:cs typeface="B Yagut" pitchFamily="2" charset="-78"/>
              </a:rPr>
              <a:t> </a:t>
            </a:r>
            <a:endParaRPr lang="en-US" sz="27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4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886700" cy="1752600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فهرست عناوین 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115300" cy="48767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مقدمه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آمادگی </a:t>
            </a:r>
            <a:r>
              <a:rPr lang="fa-IR" sz="2800" dirty="0">
                <a:cs typeface="B Yagut" panose="00000400000000000000" pitchFamily="2" charset="-78"/>
              </a:rPr>
              <a:t>برای زایمان در مرحله دوم </a:t>
            </a:r>
            <a:r>
              <a:rPr lang="fa-IR" sz="2800" dirty="0" smtClean="0">
                <a:cs typeface="B Yagut" panose="00000400000000000000" pitchFamily="2" charset="-78"/>
              </a:rPr>
              <a:t>زایمان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همکاری </a:t>
            </a:r>
            <a:r>
              <a:rPr lang="fa-IR" sz="2800" dirty="0">
                <a:cs typeface="B Yagut" panose="00000400000000000000" pitchFamily="2" charset="-78"/>
              </a:rPr>
              <a:t>مادر در مرحله دوم زایمان </a:t>
            </a:r>
            <a:endParaRPr lang="fa-IR" sz="28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مرحله دوم زایمان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کمک </a:t>
            </a:r>
            <a:r>
              <a:rPr lang="fa-IR" sz="2800" dirty="0">
                <a:cs typeface="B Yagut" panose="00000400000000000000" pitchFamily="2" charset="-78"/>
              </a:rPr>
              <a:t>به خروج سر </a:t>
            </a:r>
            <a:r>
              <a:rPr lang="fa-IR" sz="2800" dirty="0" smtClean="0">
                <a:cs typeface="B Yagut" panose="00000400000000000000" pitchFamily="2" charset="-78"/>
              </a:rPr>
              <a:t>جنین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کنترل </a:t>
            </a:r>
            <a:r>
              <a:rPr lang="fa-IR" sz="2800" dirty="0">
                <a:cs typeface="B Yagut" panose="00000400000000000000" pitchFamily="2" charset="-78"/>
              </a:rPr>
              <a:t>بند ناف دور گردن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پوآر </a:t>
            </a:r>
            <a:r>
              <a:rPr lang="fa-IR" sz="2800" dirty="0">
                <a:cs typeface="B Yagut" panose="00000400000000000000" pitchFamily="2" charset="-78"/>
              </a:rPr>
              <a:t>ترشحات دهان و بینی </a:t>
            </a:r>
            <a:endParaRPr lang="fa-IR" sz="28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مانورجهت خروج </a:t>
            </a:r>
            <a:r>
              <a:rPr lang="fa-IR" sz="2800" dirty="0">
                <a:cs typeface="B Yagut" panose="00000400000000000000" pitchFamily="2" charset="-78"/>
              </a:rPr>
              <a:t>شانه های </a:t>
            </a:r>
            <a:r>
              <a:rPr lang="fa-IR" sz="2800" dirty="0" smtClean="0">
                <a:cs typeface="B Yagut" panose="00000400000000000000" pitchFamily="2" charset="-78"/>
              </a:rPr>
              <a:t>جنین</a:t>
            </a:r>
            <a:r>
              <a:rPr lang="fa-IR" sz="2800" dirty="0">
                <a:cs typeface="B Yagut" panose="00000400000000000000" pitchFamily="2" charset="-78"/>
              </a:rPr>
              <a:t> </a:t>
            </a:r>
            <a:endParaRPr lang="fa-IR" sz="28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a-IR" sz="2800" dirty="0" smtClean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11291"/>
      </p:ext>
    </p:extLst>
  </p:cSld>
  <p:clrMapOvr>
    <a:masterClrMapping/>
  </p:clrMapOvr>
  <p:transition advTm="240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981200"/>
          </a:xfrm>
        </p:spPr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فهرست عناوین 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8400"/>
            <a:ext cx="7886700" cy="40385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بریدن </a:t>
            </a:r>
            <a:r>
              <a:rPr lang="fa-IR" sz="2800" dirty="0">
                <a:cs typeface="B Yagut" panose="00000400000000000000" pitchFamily="2" charset="-78"/>
              </a:rPr>
              <a:t>و کلمپ زدن بند ناف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نکات مورد توجه در مرحله دوم زایمان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چارت مراقبت از مادر در مرحله دوم زایمان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خلاصه </a:t>
            </a:r>
            <a:r>
              <a:rPr lang="fa-IR" sz="2800" dirty="0" smtClean="0">
                <a:cs typeface="B Yagut" panose="00000400000000000000" pitchFamily="2" charset="-78"/>
              </a:rPr>
              <a:t>و نتیجه </a:t>
            </a:r>
            <a:r>
              <a:rPr lang="fa-IR" sz="2800" dirty="0">
                <a:cs typeface="B Yagut" panose="00000400000000000000" pitchFamily="2" charset="-78"/>
              </a:rPr>
              <a:t>گیری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پرسش و تمرین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منابع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7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09"/>
    </mc:Choice>
    <mc:Fallback xmlns="">
      <p:transition spd="slow" advTm="18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8134350" cy="1066800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مقدمه </a:t>
            </a:r>
            <a:endParaRPr lang="en-US" sz="44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599"/>
            <a:ext cx="8763000" cy="48006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 مرحله دوم زایمان </a:t>
            </a:r>
            <a:r>
              <a:rPr lang="fa-IR" sz="2500" dirty="0">
                <a:cs typeface="B Yagut" panose="00000400000000000000" pitchFamily="2" charset="-78"/>
              </a:rPr>
              <a:t>با باز شدن کامل دهانه رحم شروع می‌شود و با خروج کامل جنین خاتمه می‌یابد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بنابراین در این مرحله سر جنین باید کاملاً مسیر کانال زایمانی را به سمت دهانه مهبل برای خروج سیر کند.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هرگونه </a:t>
            </a:r>
            <a:r>
              <a:rPr lang="fa-IR" sz="2500" dirty="0">
                <a:cs typeface="B Yagut" panose="00000400000000000000" pitchFamily="2" charset="-78"/>
              </a:rPr>
              <a:t>وقفه یا مانعی در این مسیر می‌تواند منجر به مرگ جنین شود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با </a:t>
            </a:r>
            <a:r>
              <a:rPr lang="fa-IR" sz="2500" dirty="0">
                <a:cs typeface="B Yagut" panose="00000400000000000000" pitchFamily="2" charset="-78"/>
              </a:rPr>
              <a:t>نزدیک شدن سر جنین به انتهای مهبل، فشار زیادی بر اعصاب این ناحیه وارد می‌شود، بنابراین مادر دردهای بیشتری را تجربه می‌کند.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راهنمایی </a:t>
            </a:r>
            <a:r>
              <a:rPr lang="fa-IR" sz="2500" dirty="0">
                <a:cs typeface="B Yagut" panose="00000400000000000000" pitchFamily="2" charset="-78"/>
              </a:rPr>
              <a:t>مادر برای تنفس صحیح در بین انقباضات و زور زدن (مانند اجابت مزاج) همزمان با شروع انقباضات به خروج جنین و جلوگیری از خستگی مادر کمک می‌کند.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51"/>
    </mc:Choice>
    <mc:Fallback xmlns="">
      <p:transition spd="slow" advTm="63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5126"/>
            <a:ext cx="8610600" cy="1325563"/>
          </a:xfrm>
        </p:spPr>
        <p:txBody>
          <a:bodyPr/>
          <a:lstStyle/>
          <a:p>
            <a:pPr algn="ctr"/>
            <a:r>
              <a:rPr lang="fa-IR" sz="4000" dirty="0" smtClean="0">
                <a:cs typeface="B Yagut" panose="00000400000000000000" pitchFamily="2" charset="-78"/>
              </a:rPr>
              <a:t>آمادگی برای زایمان در مرحله دوم زایمان</a:t>
            </a:r>
            <a:br>
              <a:rPr lang="fa-IR" sz="4000" dirty="0" smtClean="0">
                <a:cs typeface="B Yagut" panose="00000400000000000000" pitchFamily="2" charset="-78"/>
              </a:rPr>
            </a:br>
            <a:r>
              <a:rPr lang="fa-IR" sz="2800" dirty="0" smtClean="0">
                <a:cs typeface="B Yagut" panose="00000400000000000000" pitchFamily="2" charset="-78"/>
              </a:rPr>
              <a:t>( مادر، عامل زایمان ، وسایل زایمان ) </a:t>
            </a:r>
            <a:endParaRPr lang="fa-IR" sz="28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09800"/>
            <a:ext cx="8839200" cy="4114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 قراردادن مادر در وضعیت مناسب نیمه نشسته مانند چمباتمه و........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 آماده سازی روانی وآموزش جهت همکاری در طول زایمان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 شستشوی پرینه و ولو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 پوشاندن مادر با شانهای استریل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عامل زایمان به مدت 3 دقیقه دست ها را بشوید.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 پوشیدن وسایل حفاظت فردی ( گان ، ماسک ، پیش بند ، عینک وچکمه) توسط عامل زایمان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 در دسترس قرار دادن وسایل زایمان</a:t>
            </a:r>
            <a:endParaRPr lang="fa-IR" sz="24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1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416"/>
    </mc:Choice>
    <mc:Fallback xmlns="">
      <p:transition spd="slow" advTm="147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71600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همکاری مادر در مرحله دوم زایمان 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029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به مادر باید آموزش داد که به محض شروع یک انقباض، یک نفس عمیق بکشد و در حالی که نفس خود را نگه داشته است مانند هنگام دفع مدفوع، به پایین فشار آورد.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بهتر </a:t>
            </a:r>
            <a:r>
              <a:rPr lang="fa-IR" sz="2500" dirty="0">
                <a:cs typeface="B Yagut" panose="00000400000000000000" pitchFamily="2" charset="-78"/>
              </a:rPr>
              <a:t>است پاهای مادر در وضعیت نیمه خمیده قرار گیرد تا بتواند به زور زدن کمک کند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پس از پایان انقباض، مادر باید استراحت کند.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حالت </a:t>
            </a:r>
            <a:r>
              <a:rPr lang="fa-IR" sz="2500" dirty="0">
                <a:cs typeface="B Yagut" panose="00000400000000000000" pitchFamily="2" charset="-78"/>
              </a:rPr>
              <a:t>چمباتمه می‌تواند به کوتاه کردن این مرحله کمک کند.</a:t>
            </a:r>
            <a:endParaRPr lang="en-US" sz="2500" dirty="0">
              <a:cs typeface="B Yagut" panose="00000400000000000000" pitchFamily="2" charset="-78"/>
            </a:endParaRPr>
          </a:p>
        </p:txBody>
      </p:sp>
      <p:pic>
        <p:nvPicPr>
          <p:cNvPr id="1026" name="Picture 2" descr="G:\عکس\i201505091005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343400"/>
            <a:ext cx="3429000" cy="21336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5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99"/>
    </mc:Choice>
    <mc:Fallback xmlns="">
      <p:transition spd="slow" advTm="90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219201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مرحله دوم زایمان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10600" cy="51053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a-IR" sz="2500" dirty="0">
                <a:cs typeface="B Yagut" panose="00000400000000000000" pitchFamily="2" charset="-78"/>
              </a:rPr>
              <a:t>به طور طبیعی کیسه آب در مرحله دوم پاره می‌شود.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fa-IR" sz="2500" dirty="0" smtClean="0">
              <a:cs typeface="B Yagut" panose="00000400000000000000" pitchFamily="2" charset="-78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در </a:t>
            </a:r>
            <a:r>
              <a:rPr lang="fa-IR" sz="2500" dirty="0">
                <a:cs typeface="B Yagut" panose="00000400000000000000" pitchFamily="2" charset="-78"/>
              </a:rPr>
              <a:t>هنگام پارگی کیسه آب باید به رنگ آن از نظر وجود خون و آغشته بودن به مکونیوم (مدفوع سبز تیره نوزاد) دقت شود.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fa-IR" sz="2500" dirty="0" smtClean="0">
              <a:cs typeface="B Yagut" panose="00000400000000000000" pitchFamily="2" charset="-78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پایین </a:t>
            </a:r>
            <a:r>
              <a:rPr lang="fa-IR" sz="2500" dirty="0">
                <a:cs typeface="B Yagut" panose="00000400000000000000" pitchFamily="2" charset="-78"/>
              </a:rPr>
              <a:t>آمدن سر جنین در پشت ناحیه پرینه منجر به کشیده شدن و برجسته شدن آن شده به طوری که پوست این ناحیه شفاف و براق می‌شود. در این زمان سر جنین از دهانه مهبل قابل دیدن است.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fa-IR" sz="2500" dirty="0" smtClean="0">
              <a:cs typeface="B Yagut" panose="00000400000000000000" pitchFamily="2" charset="-78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مهم‌ترین </a:t>
            </a:r>
            <a:r>
              <a:rPr lang="fa-IR" sz="2500" dirty="0">
                <a:cs typeface="B Yagut" panose="00000400000000000000" pitchFamily="2" charset="-78"/>
              </a:rPr>
              <a:t>کار در این مرحله، کمک به خروج سر جنین است. 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3786-AFB1-4000-85C0-748288E3A0F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99"/>
    </mc:Choice>
    <mc:Fallback xmlns="">
      <p:transition spd="slow" advTm="78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مشهد</_x062f__x0627__x0646__x0634__x06af__x0627__x0647_>
    <_x0646__x0648__x0639__x0020__x062d__x06cc__x0637__x0647_ xmlns="12fdc5dc-769e-4543-b10d-fbea3dac4417">مراقبت‌هاي ادغام يافته سلامت مادران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5NN7CDR5NKU2-831-1168</_dlc_DocId>
    <_dlc_DocIdUrl xmlns="1047730d-92e1-4018-9084-d932fd3a7f58">
      <Url>http://www.health.gov.ir/hnd/_layouts/DocIdRedir.aspx?ID=5NN7CDR5NKU2-831-1168</Url>
      <Description>5NN7CDR5NKU2-831-1168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0ABEC1-F12E-4CE5-AA24-000E558BC441}">
  <ds:schemaRefs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  <ds:schemaRef ds:uri="12fdc5dc-769e-4543-b10d-fbea3dac4417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1047730d-92e1-4018-9084-d932fd3a7f58"/>
  </ds:schemaRefs>
</ds:datastoreItem>
</file>

<file path=customXml/itemProps2.xml><?xml version="1.0" encoding="utf-8"?>
<ds:datastoreItem xmlns:ds="http://schemas.openxmlformats.org/officeDocument/2006/customXml" ds:itemID="{F1933934-5CF7-416B-9A6C-26A2F026EC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1509A2-AD1C-4E3E-86EA-E11A16B53189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41223074-CEFA-4E3A-91EA-7FD910B7DF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4795</TotalTime>
  <Words>1414</Words>
  <Application>Microsoft Office PowerPoint</Application>
  <PresentationFormat>On-screen Show (4:3)</PresentationFormat>
  <Paragraphs>189</Paragraphs>
  <Slides>23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B Yagut</vt:lpstr>
      <vt:lpstr>Calibri</vt:lpstr>
      <vt:lpstr>Calibri Light</vt:lpstr>
      <vt:lpstr>Times New Roman</vt:lpstr>
      <vt:lpstr>Wingdings</vt:lpstr>
      <vt:lpstr>Office Theme</vt:lpstr>
      <vt:lpstr>آشنایی با روش های کمک به زایمان   قسمت سوم : مرحله دوم زایمان</vt:lpstr>
      <vt:lpstr>مشخصات سند</vt:lpstr>
      <vt:lpstr>اهداف آموزشی</vt:lpstr>
      <vt:lpstr>فهرست عناوین </vt:lpstr>
      <vt:lpstr>فهرست عناوین </vt:lpstr>
      <vt:lpstr>مقدمه </vt:lpstr>
      <vt:lpstr>آمادگی برای زایمان در مرحله دوم زایمان ( مادر، عامل زایمان ، وسایل زایمان ) </vt:lpstr>
      <vt:lpstr>همکاری مادر در مرحله دوم زایمان </vt:lpstr>
      <vt:lpstr>مرحله دوم زایمان</vt:lpstr>
      <vt:lpstr>کمک به خروج سر جنین</vt:lpstr>
      <vt:lpstr>پوآر ترشحات دهان و بینی</vt:lpstr>
      <vt:lpstr>کنترل بند ناف دور گردن</vt:lpstr>
      <vt:lpstr>مانور جهت خروج شانه های جنین </vt:lpstr>
      <vt:lpstr>مانور جهت عدم خروج شانه های جنین </vt:lpstr>
      <vt:lpstr>بریدن و کلمپ زدن بند ناف </vt:lpstr>
      <vt:lpstr>نکات مورد توجه در مرحله دوم زایمان</vt:lpstr>
      <vt:lpstr>نکات مورد توجه در مرحله دوم زایمان</vt:lpstr>
      <vt:lpstr>ادامه نکات مورد توجه در مرحله دوم زایمان</vt:lpstr>
      <vt:lpstr>چارت مراقبت از مادر در مرحله دوم زایمان</vt:lpstr>
      <vt:lpstr>خلاصه و نتیجه گیری </vt:lpstr>
      <vt:lpstr>پرسش و تمرین </vt:lpstr>
      <vt:lpstr>فهرست منابع</vt:lpstr>
      <vt:lpstr>لطفا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زایمان در منزل</dc:title>
  <dc:creator>behvarzib1</dc:creator>
  <cp:lastModifiedBy>Sima Jalali</cp:lastModifiedBy>
  <cp:revision>507</cp:revision>
  <dcterms:created xsi:type="dcterms:W3CDTF">2020-03-24T04:29:00Z</dcterms:created>
  <dcterms:modified xsi:type="dcterms:W3CDTF">2020-12-06T08:11:36Z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b4e51cdc-0799-4529-9759-24ec8674f1de</vt:lpwstr>
  </property>
</Properties>
</file>